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7" r:id="rId3"/>
    <p:sldId id="268" r:id="rId4"/>
    <p:sldId id="260" r:id="rId5"/>
    <p:sldId id="257" r:id="rId6"/>
    <p:sldId id="262" r:id="rId7"/>
    <p:sldId id="261" r:id="rId8"/>
    <p:sldId id="264" r:id="rId9"/>
    <p:sldId id="266" r:id="rId10"/>
    <p:sldId id="25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deau François" initials="NF" lastIdx="1" clrIdx="0">
    <p:extLst>
      <p:ext uri="{19B8F6BF-5375-455C-9EA6-DF929625EA0E}">
        <p15:presenceInfo xmlns:p15="http://schemas.microsoft.com/office/powerpoint/2012/main" userId="S::francois.nadeau.1@umontreal.ca::ae540d55-061a-4110-b897-c674f86de12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8-23T10:10:59.466" idx="1">
    <p:pos x="7656" y="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jpeg>
</file>

<file path=ppt/media/image10.png>
</file>

<file path=ppt/media/image11.png>
</file>

<file path=ppt/media/image12.jpg>
</file>

<file path=ppt/media/image13.jpeg>
</file>

<file path=ppt/media/image14.jpeg>
</file>

<file path=ppt/media/image2.jpe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media/model3d1.glb>
</file>

<file path=ppt/media/model3d2.glb>
</file>

<file path=ppt/media/model3d3.glb>
</file>

<file path=ppt/media/model3d4.glb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2C4C94BA-9EE6-4262-9F41-13A2D2A455B6}" type="datetimeFigureOut">
              <a:rPr lang="en-CA" smtClean="0"/>
              <a:t>2019-08-26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C2CA8815-C22F-4FC7-85F4-FA44D7354B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592415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C94BA-9EE6-4262-9F41-13A2D2A455B6}" type="datetimeFigureOut">
              <a:rPr lang="en-CA" smtClean="0"/>
              <a:t>2019-08-26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8815-C22F-4FC7-85F4-FA44D7354B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2091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C94BA-9EE6-4262-9F41-13A2D2A455B6}" type="datetimeFigureOut">
              <a:rPr lang="en-CA" smtClean="0"/>
              <a:t>2019-08-26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8815-C22F-4FC7-85F4-FA44D7354B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64726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C94BA-9EE6-4262-9F41-13A2D2A455B6}" type="datetimeFigureOut">
              <a:rPr lang="en-CA" smtClean="0"/>
              <a:t>2019-08-26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8815-C22F-4FC7-85F4-FA44D7354B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41409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C94BA-9EE6-4262-9F41-13A2D2A455B6}" type="datetimeFigureOut">
              <a:rPr lang="en-CA" smtClean="0"/>
              <a:t>2019-08-26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8815-C22F-4FC7-85F4-FA44D7354B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06252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C94BA-9EE6-4262-9F41-13A2D2A455B6}" type="datetimeFigureOut">
              <a:rPr lang="en-CA" smtClean="0"/>
              <a:t>2019-08-26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8815-C22F-4FC7-85F4-FA44D7354B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98209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C94BA-9EE6-4262-9F41-13A2D2A455B6}" type="datetimeFigureOut">
              <a:rPr lang="en-CA" smtClean="0"/>
              <a:t>2019-08-26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8815-C22F-4FC7-85F4-FA44D7354B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194164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2C4C94BA-9EE6-4262-9F41-13A2D2A455B6}" type="datetimeFigureOut">
              <a:rPr lang="en-CA" smtClean="0"/>
              <a:t>2019-08-26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8815-C22F-4FC7-85F4-FA44D7354B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1643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2C4C94BA-9EE6-4262-9F41-13A2D2A455B6}" type="datetimeFigureOut">
              <a:rPr lang="en-CA" smtClean="0"/>
              <a:t>2019-08-26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8815-C22F-4FC7-85F4-FA44D7354B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42806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C94BA-9EE6-4262-9F41-13A2D2A455B6}" type="datetimeFigureOut">
              <a:rPr lang="en-CA" smtClean="0"/>
              <a:t>2019-08-26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8815-C22F-4FC7-85F4-FA44D7354B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25117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C94BA-9EE6-4262-9F41-13A2D2A455B6}" type="datetimeFigureOut">
              <a:rPr lang="en-CA" smtClean="0"/>
              <a:t>2019-08-26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8815-C22F-4FC7-85F4-FA44D7354B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96706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C94BA-9EE6-4262-9F41-13A2D2A455B6}" type="datetimeFigureOut">
              <a:rPr lang="en-CA" smtClean="0"/>
              <a:t>2019-08-26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8815-C22F-4FC7-85F4-FA44D7354B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14842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C94BA-9EE6-4262-9F41-13A2D2A455B6}" type="datetimeFigureOut">
              <a:rPr lang="en-CA" smtClean="0"/>
              <a:t>2019-08-26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8815-C22F-4FC7-85F4-FA44D7354B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22416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C94BA-9EE6-4262-9F41-13A2D2A455B6}" type="datetimeFigureOut">
              <a:rPr lang="en-CA" smtClean="0"/>
              <a:t>2019-08-26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8815-C22F-4FC7-85F4-FA44D7354B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6600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C94BA-9EE6-4262-9F41-13A2D2A455B6}" type="datetimeFigureOut">
              <a:rPr lang="en-CA" smtClean="0"/>
              <a:t>2019-08-26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8815-C22F-4FC7-85F4-FA44D7354B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5791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C94BA-9EE6-4262-9F41-13A2D2A455B6}" type="datetimeFigureOut">
              <a:rPr lang="en-CA" smtClean="0"/>
              <a:t>2019-08-26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8815-C22F-4FC7-85F4-FA44D7354B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02686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C94BA-9EE6-4262-9F41-13A2D2A455B6}" type="datetimeFigureOut">
              <a:rPr lang="en-CA" smtClean="0"/>
              <a:t>2019-08-26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A8815-C22F-4FC7-85F4-FA44D7354B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8011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C4C94BA-9EE6-4262-9F41-13A2D2A455B6}" type="datetimeFigureOut">
              <a:rPr lang="en-CA" smtClean="0"/>
              <a:t>2019-08-26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CA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C2CA8815-C22F-4FC7-85F4-FA44D7354B3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76881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hyperlink" Target="https://github.com/mtl-brainhack-school-2019/memory_task_neuromod" TargetMode="External"/><Relationship Id="rId5" Type="http://schemas.openxmlformats.org/officeDocument/2006/relationships/image" Target="../media/image14.jpe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11" Type="http://schemas.openxmlformats.org/officeDocument/2006/relationships/image" Target="../media/image3.png"/><Relationship Id="rId5" Type="http://schemas.microsoft.com/office/2017/06/relationships/model3d" Target="../media/model3d1.glb"/><Relationship Id="rId10" Type="http://schemas.openxmlformats.org/officeDocument/2006/relationships/image" Target="../media/image7.png"/><Relationship Id="rId4" Type="http://schemas.openxmlformats.org/officeDocument/2006/relationships/image" Target="../media/image2.jpeg"/><Relationship Id="rId9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comments" Target="../comments/commen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hyperlink" Target="https://upload.wikimedia.org/wikipedia/commons/9/94/Information_Processing_Model_-_Atkinson_%26_Shiffrin.jpg" TargetMode="Externa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2.xml"/><Relationship Id="rId7" Type="http://schemas.microsoft.com/office/2017/06/relationships/model3d" Target="../media/model3d3.glb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9.png"/><Relationship Id="rId5" Type="http://schemas.openxmlformats.org/officeDocument/2006/relationships/image" Target="../media/image9.png"/><Relationship Id="rId10" Type="http://schemas.openxmlformats.org/officeDocument/2006/relationships/image" Target="../media/image3.png"/><Relationship Id="rId4" Type="http://schemas.microsoft.com/office/2017/06/relationships/model3d" Target="../media/model3d2.glb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2.jp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1.png"/><Relationship Id="rId5" Type="http://schemas.openxmlformats.org/officeDocument/2006/relationships/image" Target="../media/image11.png"/><Relationship Id="rId4" Type="http://schemas.microsoft.com/office/2017/06/relationships/model3d" Target="../media/model3d4.glb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13.jpe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668F1A4-6DBB-4F0B-A679-6EE548363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B8DBF1C0-B8F1-4AAC-8704-256BA0E9D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5" name="Picture 4" descr="A star in the background&#10;&#10;Description automatically generated">
            <a:extLst>
              <a:ext uri="{FF2B5EF4-FFF2-40B4-BE49-F238E27FC236}">
                <a16:creationId xmlns:a16="http://schemas.microsoft.com/office/drawing/2014/main" id="{4F132E90-B153-4EB4-9B08-26CFEC5E77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3" r="19182" b="1"/>
          <a:stretch/>
        </p:blipFill>
        <p:spPr>
          <a:xfrm>
            <a:off x="474133" y="474133"/>
            <a:ext cx="11243734" cy="59097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288E6F-1081-4B78-AA17-6C00901481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9205" y="1354238"/>
            <a:ext cx="9942653" cy="3423143"/>
          </a:xfrm>
        </p:spPr>
        <p:txBody>
          <a:bodyPr>
            <a:normAutofit fontScale="90000"/>
          </a:bodyPr>
          <a:lstStyle/>
          <a:p>
            <a:br>
              <a:rPr lang="en-CA" sz="5000" dirty="0">
                <a:solidFill>
                  <a:srgbClr val="FFFFFF"/>
                </a:solidFill>
              </a:rPr>
            </a:br>
            <a:br>
              <a:rPr lang="en-CA" sz="5000" dirty="0">
                <a:solidFill>
                  <a:srgbClr val="FFFFFF"/>
                </a:solidFill>
              </a:rPr>
            </a:br>
            <a:r>
              <a:rPr lang="en-CA" sz="5000" dirty="0">
                <a:solidFill>
                  <a:srgbClr val="FFFFFF"/>
                </a:solidFill>
              </a:rPr>
              <a:t>An overview on cognitive neuroscience</a:t>
            </a:r>
            <a:br>
              <a:rPr lang="en-CA" sz="5000" dirty="0">
                <a:solidFill>
                  <a:srgbClr val="FFFFFF"/>
                </a:solidFill>
              </a:rPr>
            </a:br>
            <a:endParaRPr lang="en-CA" sz="5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D89BF2-F893-46FC-87E6-126EFD77F1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8827245" cy="861420"/>
          </a:xfrm>
        </p:spPr>
        <p:txBody>
          <a:bodyPr>
            <a:normAutofit/>
          </a:bodyPr>
          <a:lstStyle/>
          <a:p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691268-B9E6-4BCC-8CED-FD64152B2726}"/>
              </a:ext>
            </a:extLst>
          </p:cNvPr>
          <p:cNvSpPr txBox="1"/>
          <p:nvPr/>
        </p:nvSpPr>
        <p:spPr>
          <a:xfrm>
            <a:off x="729205" y="601884"/>
            <a:ext cx="68406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accent1"/>
                </a:solidFill>
              </a:rPr>
              <a:t>Francois Nadeau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EEE7B1F2-51B9-4368-81C9-1A20CA00FA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81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91"/>
    </mc:Choice>
    <mc:Fallback xmlns="">
      <p:transition spd="slow" advTm="64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4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668F1A4-6DBB-4F0B-A679-6EE548363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B8DBF1C0-B8F1-4AAC-8704-256BA0E9D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6E478D-5374-45A3-A97E-E666BA7F515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94" r="-1" b="16362"/>
          <a:stretch/>
        </p:blipFill>
        <p:spPr>
          <a:xfrm>
            <a:off x="474133" y="474133"/>
            <a:ext cx="11243734" cy="59097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77FC41D-E630-4265-AEE8-8499E0B76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2099733"/>
            <a:ext cx="8827245" cy="267764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Link to my </a:t>
            </a:r>
            <a:r>
              <a:rPr lang="en-US" sz="1800">
                <a:solidFill>
                  <a:srgbClr val="FFFFFF"/>
                </a:solidFill>
              </a:rPr>
              <a:t>GitHub repository</a:t>
            </a:r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4EF259-4846-496C-A105-E97F0C8161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4" y="4777380"/>
            <a:ext cx="8827245" cy="86142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CA" sz="1400" dirty="0">
                <a:hlinkClick r:id="rId6"/>
              </a:rPr>
              <a:t>https://github.com/mtl-brainhack-school-2019/memory_task_neuromod</a:t>
            </a:r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D2A039E4-CE18-4FF1-924D-D65E1C2347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042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51"/>
    </mc:Choice>
    <mc:Fallback xmlns="">
      <p:transition spd="slow" advTm="78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668F1A4-6DBB-4F0B-A679-6EE548363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B8DBF1C0-B8F1-4AAC-8704-256BA0E9D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5" name="Picture 4" descr="A star in the background&#10;&#10;Description automatically generated">
            <a:extLst>
              <a:ext uri="{FF2B5EF4-FFF2-40B4-BE49-F238E27FC236}">
                <a16:creationId xmlns:a16="http://schemas.microsoft.com/office/drawing/2014/main" id="{040BE4F9-C121-4CF3-B4F6-1E20548E5E8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3" r="19182" b="1"/>
          <a:stretch/>
        </p:blipFill>
        <p:spPr>
          <a:xfrm>
            <a:off x="474133" y="474133"/>
            <a:ext cx="11243734" cy="59097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EAF422-5DBF-444C-972B-A0B66A1023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8827245" cy="2677648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CA" sz="4600">
                <a:solidFill>
                  <a:srgbClr val="FFFFFF"/>
                </a:solidFill>
              </a:rPr>
              <a:t>3min speed intro on Memory fMRI, and coding</a:t>
            </a:r>
            <a:br>
              <a:rPr lang="en-CA" sz="4600">
                <a:solidFill>
                  <a:srgbClr val="FFFFFF"/>
                </a:solidFill>
              </a:rPr>
            </a:br>
            <a:r>
              <a:rPr lang="en-CA" sz="4600">
                <a:solidFill>
                  <a:srgbClr val="FFFFFF"/>
                </a:solidFill>
              </a:rPr>
              <a:t>-With a short experiment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966FE1-8791-4369-9874-E2522AA437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8827245" cy="861420"/>
          </a:xfrm>
        </p:spPr>
        <p:txBody>
          <a:bodyPr>
            <a:normAutofit/>
          </a:bodyPr>
          <a:lstStyle/>
          <a:p>
            <a:endParaRPr lang="en-CA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3B4351C-68E4-4CEF-B747-07D9A2CC5B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52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50"/>
    </mc:Choice>
    <mc:Fallback xmlns="">
      <p:transition spd="slow" advTm="77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tar in the background&#10;&#10;Description automatically generated">
            <a:extLst>
              <a:ext uri="{FF2B5EF4-FFF2-40B4-BE49-F238E27FC236}">
                <a16:creationId xmlns:a16="http://schemas.microsoft.com/office/drawing/2014/main" id="{66EC84A1-1735-4517-8674-5C58D7D8C7E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93" r="21240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90F5115B-90D3-4C94-BE30-367C7BA1D1E2}"/>
              </a:ext>
            </a:extLst>
          </p:cNvPr>
          <p:cNvSpPr/>
          <p:nvPr/>
        </p:nvSpPr>
        <p:spPr>
          <a:xfrm>
            <a:off x="2459621" y="-1"/>
            <a:ext cx="5874149" cy="5521125"/>
          </a:xfrm>
          <a:prstGeom prst="flowChartConnector">
            <a:avLst/>
          </a:prstGeom>
          <a:gradFill flip="none" rotWithShape="1">
            <a:gsLst>
              <a:gs pos="0">
                <a:schemeClr val="accent1">
                  <a:alpha val="0"/>
                  <a:lumMod val="0"/>
                  <a:lumOff val="10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6200000" scaled="1"/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E669E413-DA2F-4483-9B14-41FDB1AC7A5D}"/>
              </a:ext>
            </a:extLst>
          </p:cNvPr>
          <p:cNvSpPr/>
          <p:nvPr/>
        </p:nvSpPr>
        <p:spPr>
          <a:xfrm>
            <a:off x="1111170" y="1690942"/>
            <a:ext cx="5606487" cy="5167057"/>
          </a:xfrm>
          <a:prstGeom prst="flowChartConnector">
            <a:avLst/>
          </a:prstGeom>
          <a:gradFill flip="none" rotWithShape="1">
            <a:gsLst>
              <a:gs pos="0">
                <a:schemeClr val="accent1">
                  <a:alpha val="0"/>
                  <a:lumMod val="0"/>
                  <a:lumOff val="10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1"/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84C6D58A-2EB0-4CB9-87D1-C86818B63073}"/>
              </a:ext>
            </a:extLst>
          </p:cNvPr>
          <p:cNvSpPr/>
          <p:nvPr/>
        </p:nvSpPr>
        <p:spPr>
          <a:xfrm>
            <a:off x="4125893" y="1690942"/>
            <a:ext cx="5874150" cy="5167057"/>
          </a:xfrm>
          <a:prstGeom prst="flowChartConnector">
            <a:avLst/>
          </a:prstGeom>
          <a:gradFill flip="none" rotWithShape="1">
            <a:gsLst>
              <a:gs pos="0">
                <a:schemeClr val="accent1">
                  <a:alpha val="0"/>
                  <a:lumMod val="0"/>
                  <a:lumOff val="100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0" scaled="1"/>
            <a:tileRect/>
          </a:gra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7200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3" name="3D Model 12" descr="Brain">
                <a:extLst>
                  <a:ext uri="{FF2B5EF4-FFF2-40B4-BE49-F238E27FC236}">
                    <a16:creationId xmlns:a16="http://schemas.microsoft.com/office/drawing/2014/main" id="{C77875CD-3D36-4FC8-865C-26930680DDF8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3471996623"/>
                  </p:ext>
                </p:extLst>
              </p:nvPr>
            </p:nvGraphicFramePr>
            <p:xfrm>
              <a:off x="3539922" y="2465408"/>
              <a:ext cx="3523046" cy="3088882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3523046" cy="3088882"/>
                    </a:xfrm>
                    <a:prstGeom prst="rect">
                      <a:avLst/>
                    </a:prstGeom>
                    <a:scene3d>
                      <a:camera prst="perspectiveContrastingLeftFacing"/>
                      <a:lightRig rig="threePt" dir="t"/>
                    </a:scene3d>
                  </am3d:spPr>
                  <am3d:camera>
                    <am3d:pos x="0" y="0" z="71845805"/>
                    <am3d:up dx="0" dy="36000000" dz="0"/>
                    <am3d:lookAt x="0" y="0" z="0"/>
                    <am3d:perspective fov="1590576"/>
                  </am3d:camera>
                  <am3d:trans>
                    <am3d:meterPerModelUnit n="1009047" d="1000000"/>
                    <am3d:preTrans dx="-67441" dy="-7461814" dz="-2071337"/>
                    <am3d:scale>
                      <am3d:sx n="1000000" d="1000000"/>
                      <am3d:sy n="1000000" d="1000000"/>
                      <am3d:sz n="1000000" d="1000000"/>
                    </am3d:scale>
                    <am3d:rot ax="482558" ay="-1" az="-6"/>
                    <am3d:postTrans dx="0" dy="0" dz="0"/>
                  </am3d:trans>
                  <am3d:raster rName="Office3DRenderer" rVer="16.0.8326">
                    <am3d:blip r:embed="rId6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3" name="3D Model 12" descr="Brain">
                <a:extLst>
                  <a:ext uri="{FF2B5EF4-FFF2-40B4-BE49-F238E27FC236}">
                    <a16:creationId xmlns:a16="http://schemas.microsoft.com/office/drawing/2014/main" id="{C77875CD-3D36-4FC8-865C-26930680DDF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39922" y="2465408"/>
                <a:ext cx="3523046" cy="3088882"/>
              </a:xfrm>
              <a:prstGeom prst="rect">
                <a:avLst/>
              </a:prstGeom>
              <a:scene3d>
                <a:camera prst="perspectiveContrastingLeftFacing"/>
                <a:lightRig rig="threePt" dir="t"/>
              </a:scene3d>
            </p:spPr>
          </p:pic>
        </mc:Fallback>
      </mc:AlternateContent>
      <p:pic>
        <p:nvPicPr>
          <p:cNvPr id="14" name="Picture 13" descr="A picture containing computer, floor, indoor, wall&#10;&#10;Description automatically generated">
            <a:extLst>
              <a:ext uri="{FF2B5EF4-FFF2-40B4-BE49-F238E27FC236}">
                <a16:creationId xmlns:a16="http://schemas.microsoft.com/office/drawing/2014/main" id="{A19E3F77-921A-43CC-8828-341B1B1A84F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5892" y="249975"/>
            <a:ext cx="2572377" cy="1965457"/>
          </a:xfrm>
          <a:prstGeom prst="rect">
            <a:avLst/>
          </a:prstGeom>
        </p:spPr>
      </p:pic>
      <p:pic>
        <p:nvPicPr>
          <p:cNvPr id="15" name="Picture 14" descr="source: closehttps://pixabay.com/photos/supercomputer-mainframe-mira-1781372/ up of a map&#10;&#10;">
            <a:extLst>
              <a:ext uri="{FF2B5EF4-FFF2-40B4-BE49-F238E27FC236}">
                <a16:creationId xmlns:a16="http://schemas.microsoft.com/office/drawing/2014/main" id="{04DD13FD-2646-4C95-8EE4-E421D429B36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327" y="3276377"/>
            <a:ext cx="2448707" cy="1996186"/>
          </a:xfrm>
          <a:prstGeom prst="rect">
            <a:avLst/>
          </a:prstGeom>
        </p:spPr>
      </p:pic>
      <p:pic>
        <p:nvPicPr>
          <p:cNvPr id="16" name="Picture 15" descr="A person wearing glasses posing for the camera&#10;&#10;Description automatically generated">
            <a:extLst>
              <a:ext uri="{FF2B5EF4-FFF2-40B4-BE49-F238E27FC236}">
                <a16:creationId xmlns:a16="http://schemas.microsoft.com/office/drawing/2014/main" id="{6D2B2DE1-A8FB-4F0C-868C-565D39ECC77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3628" y="3276377"/>
            <a:ext cx="1616113" cy="1990104"/>
          </a:xfrm>
          <a:prstGeom prst="rect">
            <a:avLst/>
          </a:prstGeom>
        </p:spPr>
      </p:pic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A1D69079-5F6E-43A0-A4EC-CEA5B8C9AF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0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384"/>
    </mc:Choice>
    <mc:Fallback xmlns="">
      <p:transition spd="slow" advTm="233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7" presetClass="emph" presetSubtype="128" accel="10000" decel="1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mph" presetSubtype="128" accel="10000" decel="1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7" presetClass="emph" presetSubtype="128" accel="10000" decel="1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mph" presetSubtype="128" accel="10000" decel="1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2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7" presetClass="emph" presetSubtype="128" accel="10000" decel="1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7" presetClass="emph" presetSubtype="128" accel="10000" decel="1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0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4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3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979CB-6C05-47C6-A22E-D3D71C01E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049" y="2677645"/>
            <a:ext cx="5672831" cy="2283824"/>
          </a:xfrm>
        </p:spPr>
        <p:txBody>
          <a:bodyPr/>
          <a:lstStyle/>
          <a:p>
            <a:br>
              <a:rPr lang="en-CA" sz="2800" dirty="0"/>
            </a:br>
            <a:r>
              <a:rPr lang="en-CA" sz="2800" dirty="0"/>
              <a:t>Psychology:</a:t>
            </a:r>
            <a:br>
              <a:rPr lang="en-CA" sz="2800" dirty="0"/>
            </a:br>
            <a:r>
              <a:rPr lang="en-CA" sz="2800" dirty="0"/>
              <a:t>Underlying cognitive processes of memory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EAC395-CFC6-42DD-8260-9D221BF5DC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Encoding</a:t>
            </a:r>
          </a:p>
          <a:p>
            <a:r>
              <a:rPr lang="en-CA" dirty="0"/>
              <a:t>Storage</a:t>
            </a:r>
          </a:p>
          <a:p>
            <a:r>
              <a:rPr lang="en-CA" dirty="0"/>
              <a:t>retrieval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135C746-E497-4303-997F-A6119C2054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407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56"/>
    </mc:Choice>
    <mc:Fallback xmlns="">
      <p:transition spd="slow" advTm="91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6E70D-CB35-4F79-95CB-CDFC4031D8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B2A4EF-28F2-4B53-BA05-4DED7D0A93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6B55AAC1-C257-489A-BFBA-6E9F6929F6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53900" cy="91249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9B4E13-CA58-4531-BCFC-30DF3A455643}"/>
              </a:ext>
            </a:extLst>
          </p:cNvPr>
          <p:cNvSpPr txBox="1"/>
          <p:nvPr/>
        </p:nvSpPr>
        <p:spPr>
          <a:xfrm>
            <a:off x="38100" y="8732536"/>
            <a:ext cx="7924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100" dirty="0">
                <a:hlinkClick r:id="rId5"/>
              </a:rPr>
              <a:t>https://upload.wikimedia.org/wikipedia/commons/9/94/Information_Processing_Model_-_Atkinson_%26_Shiffrin.jpg</a:t>
            </a:r>
            <a:endParaRPr lang="en-CA" sz="1100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5D32D3B-0ADE-4DC1-BB1B-FD45F1A757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673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00"/>
    </mc:Choice>
    <mc:Fallback xmlns="">
      <p:transition spd="slow" advTm="6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D30CF-DA04-4BB1-B6B1-45C4477B2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Quick fMRI Wrap up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B054F5-8AF0-4E12-BF52-3685B482F9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neuroscience x physics: bold signal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E9DEAED-AD59-46EB-A0C4-77F5419479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172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75"/>
    </mc:Choice>
    <mc:Fallback xmlns="">
      <p:transition spd="slow" advTm="11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32469-306A-4131-AAB1-4C0DDFBEF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Oxy and Deoxyhemoglobin 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Content Placeholder 3" descr="Atom">
                <a:extLst>
                  <a:ext uri="{FF2B5EF4-FFF2-40B4-BE49-F238E27FC236}">
                    <a16:creationId xmlns:a16="http://schemas.microsoft.com/office/drawing/2014/main" id="{4A02A548-1908-4899-A47C-5A9920C38271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055546144"/>
                  </p:ext>
                </p:extLst>
              </p:nvPr>
            </p:nvGraphicFramePr>
            <p:xfrm>
              <a:off x="653366" y="3141531"/>
              <a:ext cx="1855648" cy="196984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855648" cy="1969843"/>
                    </a:xfrm>
                    <a:prstGeom prst="rect">
                      <a:avLst/>
                    </a:prstGeom>
                  </am3d:spPr>
                  <am3d:camera>
                    <am3d:pos x="0" y="0" z="7564932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932787" d="1000000"/>
                    <am3d:preTrans dx="-97570" dy="-1690733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0194678" ay="-878775" az="-1064543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4162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Content Placeholder 3" descr="Atom">
                <a:extLst>
                  <a:ext uri="{FF2B5EF4-FFF2-40B4-BE49-F238E27FC236}">
                    <a16:creationId xmlns:a16="http://schemas.microsoft.com/office/drawing/2014/main" id="{4A02A548-1908-4899-A47C-5A9920C3827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53366" y="3141531"/>
                <a:ext cx="1855648" cy="196984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7" name="3D Model 6" descr="Red Torus">
                <a:extLst>
                  <a:ext uri="{FF2B5EF4-FFF2-40B4-BE49-F238E27FC236}">
                    <a16:creationId xmlns:a16="http://schemas.microsoft.com/office/drawing/2014/main" id="{8CCEC813-A4A8-4F75-9CD8-2F19ECC3B0F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08246909"/>
                  </p:ext>
                </p:extLst>
              </p:nvPr>
            </p:nvGraphicFramePr>
            <p:xfrm>
              <a:off x="3478992" y="2273544"/>
              <a:ext cx="4113336" cy="4094293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4113336" cy="4094293"/>
                    </a:xfrm>
                    <a:prstGeom prst="rect">
                      <a:avLst/>
                    </a:prstGeom>
                  </am3d:spPr>
                  <am3d:camera>
                    <am3d:pos x="0" y="0" z="674690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999400" d="1000000"/>
                    <am3d:preTrans dx="-3" dy="-4317043" dz="-4"/>
                    <am3d:scale>
                      <am3d:sx n="1000000" d="1000000"/>
                      <am3d:sy n="1000000" d="1000000"/>
                      <am3d:sz n="1000000" d="1000000"/>
                    </am3d:scale>
                    <am3d:rot ax="3615959" ay="-8044" az="-14054"/>
                    <am3d:postTrans dx="0" dy="0" dz="0"/>
                  </am3d:trans>
                  <am3d:raster rName="Office3DRenderer" rVer="16.0.8326">
                    <am3d:blip r:embed="rId8"/>
                  </am3d:raster>
                  <am3d:objViewport viewportSz="617000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7" name="3D Model 6" descr="Red Torus">
                <a:extLst>
                  <a:ext uri="{FF2B5EF4-FFF2-40B4-BE49-F238E27FC236}">
                    <a16:creationId xmlns:a16="http://schemas.microsoft.com/office/drawing/2014/main" id="{8CCEC813-A4A8-4F75-9CD8-2F19ECC3B0F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78992" y="2273544"/>
                <a:ext cx="4113336" cy="4094293"/>
              </a:xfrm>
              <a:prstGeom prst="rect">
                <a:avLst/>
              </a:prstGeom>
            </p:spPr>
          </p:pic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8F18823C-EF49-4FD7-8E34-A0071D9B2D20}"/>
              </a:ext>
            </a:extLst>
          </p:cNvPr>
          <p:cNvSpPr txBox="1"/>
          <p:nvPr/>
        </p:nvSpPr>
        <p:spPr>
          <a:xfrm>
            <a:off x="7755038" y="2407534"/>
            <a:ext cx="432893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ym typeface="Wingdings" panose="05000000000000000000" pitchFamily="2" charset="2"/>
              </a:rPr>
              <a:t></a:t>
            </a:r>
            <a:r>
              <a:rPr lang="en-CA" b="1" dirty="0">
                <a:sym typeface="Wingdings" panose="05000000000000000000" pitchFamily="2" charset="2"/>
              </a:rPr>
              <a:t>Physics: </a:t>
            </a:r>
            <a:r>
              <a:rPr lang="en-CA" dirty="0"/>
              <a:t>Oxygenated (diamagnetic) and deoxygenated blood cells (paramagnetic) have different magnetic properties</a:t>
            </a:r>
          </a:p>
          <a:p>
            <a:r>
              <a:rPr lang="en-CA" dirty="0">
                <a:sym typeface="Wingdings" panose="05000000000000000000" pitchFamily="2" charset="2"/>
              </a:rPr>
              <a:t></a:t>
            </a:r>
            <a:r>
              <a:rPr lang="en-CA" b="1" dirty="0">
                <a:sym typeface="Wingdings" panose="05000000000000000000" pitchFamily="2" charset="2"/>
              </a:rPr>
              <a:t>Neuroscience: </a:t>
            </a:r>
            <a:r>
              <a:rPr lang="en-CA" dirty="0">
                <a:sym typeface="Wingdings" panose="05000000000000000000" pitchFamily="2" charset="2"/>
              </a:rPr>
              <a:t>Activation/firing of neurons requires more energy, thus more blood (full of O</a:t>
            </a:r>
            <a:r>
              <a:rPr lang="en-CA" baseline="-25000" dirty="0">
                <a:sym typeface="Wingdings" panose="05000000000000000000" pitchFamily="2" charset="2"/>
              </a:rPr>
              <a:t>2</a:t>
            </a:r>
            <a:r>
              <a:rPr lang="en-CA" dirty="0">
                <a:sym typeface="Wingdings" panose="05000000000000000000" pitchFamily="2" charset="2"/>
              </a:rPr>
              <a:t> and glucose)</a:t>
            </a:r>
          </a:p>
          <a:p>
            <a:r>
              <a:rPr lang="en-CA" dirty="0">
                <a:sym typeface="Wingdings" panose="05000000000000000000" pitchFamily="2" charset="2"/>
              </a:rPr>
              <a:t>Brain activity can be indirectly measured!</a:t>
            </a:r>
            <a:endParaRPr lang="en-CA" dirty="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F9537D95-3AA8-42AB-B7BF-FF41DACF41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802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707"/>
    </mc:Choice>
    <mc:Fallback xmlns="">
      <p:transition spd="slow" advTm="227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7" presetClass="emph" presetSubtype="128" accel="10000" decel="1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" dur="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7" presetClass="emph" presetSubtype="128" accel="10000" decel="1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7" presetClass="emph" presetSubtype="128" accel="10000" decel="1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6" dur="2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7" presetClass="emph" presetSubtype="128" accel="10000" decel="1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0" dur="2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CF2F4-C6A6-4FBF-9799-8E61906BD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Coding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FC02F2-F64F-4A7C-9285-498A4DB322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Get to python before python gets to you!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Model 3" descr="Snake">
                <a:extLst>
                  <a:ext uri="{FF2B5EF4-FFF2-40B4-BE49-F238E27FC236}">
                    <a16:creationId xmlns:a16="http://schemas.microsoft.com/office/drawing/2014/main" id="{09F7022D-9AB2-4C63-9226-9018811150B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80851556"/>
                  </p:ext>
                </p:extLst>
              </p:nvPr>
            </p:nvGraphicFramePr>
            <p:xfrm>
              <a:off x="78014" y="307840"/>
              <a:ext cx="6918417" cy="280954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6918417" cy="2809549"/>
                    </a:xfrm>
                    <a:prstGeom prst="rect">
                      <a:avLst/>
                    </a:prstGeom>
                  </am3d:spPr>
                  <am3d:camera>
                    <am3d:pos x="0" y="0" z="5362226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629499" d="1000000"/>
                    <am3d:preTrans dx="0" dy="-183175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95314" ay="-635028" az="-35921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551442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Model 3" descr="Snake">
                <a:extLst>
                  <a:ext uri="{FF2B5EF4-FFF2-40B4-BE49-F238E27FC236}">
                    <a16:creationId xmlns:a16="http://schemas.microsoft.com/office/drawing/2014/main" id="{09F7022D-9AB2-4C63-9226-9018811150B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8014" y="307840"/>
                <a:ext cx="6918417" cy="2809549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CB31000B-DF5E-4AD9-9836-AB74FD6A779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9026" y="2629709"/>
            <a:ext cx="487680" cy="487680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14D9F7FD-EAA2-4779-B4A6-ECF00B52F0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717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119"/>
    </mc:Choice>
    <mc:Fallback xmlns="">
      <p:transition spd="slow" advTm="361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503EB0F-2257-4A3E-A73B-E1DE769B4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7012B2A-0D78-433A-8C68-8889D3DCD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4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19D0202-ED3F-47CC-90E9-4E963BCDAB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670D6F2B-93AF-47D6-9378-5E54BE0AC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668F1A4-6DBB-4F0B-A679-6EE548363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5">
            <a:extLst>
              <a:ext uri="{FF2B5EF4-FFF2-40B4-BE49-F238E27FC236}">
                <a16:creationId xmlns:a16="http://schemas.microsoft.com/office/drawing/2014/main" id="{B8DBF1C0-B8F1-4AAC-8704-256BA0E9D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6" name="Picture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EB0D8100-9572-4D08-A101-70F1A8132B7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84" r="-1" b="13273"/>
          <a:stretch/>
        </p:blipFill>
        <p:spPr>
          <a:xfrm>
            <a:off x="474133" y="474133"/>
            <a:ext cx="11243734" cy="59097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0F1EF36-DA51-4A63-9843-D53A6E680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2099733"/>
            <a:ext cx="8827245" cy="267764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Learning to code helps to…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Increase autonomy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Save time and money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Facilitates data </a:t>
            </a:r>
            <a:r>
              <a:rPr lang="en-US" sz="3200" dirty="0" err="1">
                <a:solidFill>
                  <a:srgbClr val="FFFFFF"/>
                </a:solidFill>
              </a:rPr>
              <a:t>reproductibility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>
                <a:solidFill>
                  <a:srgbClr val="FFFFFF"/>
                </a:solidFill>
              </a:rPr>
              <a:t>Being a cooler version of you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12CEF3-7CB5-4CC1-A34E-5F869F156A7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CA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D344D2A-4B59-45B3-961C-84EC19CA45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437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53"/>
    </mc:Choice>
    <mc:Fallback xmlns="">
      <p:transition spd="slow" advTm="148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136</Words>
  <Application>Microsoft Office PowerPoint</Application>
  <PresentationFormat>Widescreen</PresentationFormat>
  <Paragraphs>19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 Boardroom</vt:lpstr>
      <vt:lpstr>  An overview on cognitive neuroscience </vt:lpstr>
      <vt:lpstr>3min speed intro on Memory fMRI, and coding -With a short experiment demo</vt:lpstr>
      <vt:lpstr>PowerPoint Presentation</vt:lpstr>
      <vt:lpstr> Psychology: Underlying cognitive processes of memory</vt:lpstr>
      <vt:lpstr>PowerPoint Presentation</vt:lpstr>
      <vt:lpstr>Quick fMRI Wrap up </vt:lpstr>
      <vt:lpstr>Oxy and Deoxyhemoglobin </vt:lpstr>
      <vt:lpstr>Coding</vt:lpstr>
      <vt:lpstr>Learning to code helps to… Increase autonomy Save time and money Facilitates data reproductibility Being a cooler version of you</vt:lpstr>
      <vt:lpstr>Link to my GitHub repository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overview on cognitive neuroscience</dc:title>
  <dc:creator>Nadeau François</dc:creator>
  <cp:lastModifiedBy>Nadeau François</cp:lastModifiedBy>
  <cp:revision>6</cp:revision>
  <dcterms:created xsi:type="dcterms:W3CDTF">2019-08-23T17:21:05Z</dcterms:created>
  <dcterms:modified xsi:type="dcterms:W3CDTF">2019-08-26T15:08:14Z</dcterms:modified>
</cp:coreProperties>
</file>